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  <p:embeddedFont>
      <p:font typeface="Fira Sans Extra Condense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20" Type="http://schemas.openxmlformats.org/officeDocument/2006/relationships/slide" Target="slides/slide14.xml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22" Type="http://schemas.openxmlformats.org/officeDocument/2006/relationships/slide" Target="slides/slide16.xml"/><Relationship Id="rId44" Type="http://schemas.openxmlformats.org/officeDocument/2006/relationships/font" Target="fonts/FiraSansExtraCondensed-regular.fntdata"/><Relationship Id="rId21" Type="http://schemas.openxmlformats.org/officeDocument/2006/relationships/slide" Target="slides/slide15.xml"/><Relationship Id="rId43" Type="http://schemas.openxmlformats.org/officeDocument/2006/relationships/font" Target="fonts/ProximaNova-boldItalic.fntdata"/><Relationship Id="rId24" Type="http://schemas.openxmlformats.org/officeDocument/2006/relationships/slide" Target="slides/slide18.xml"/><Relationship Id="rId46" Type="http://schemas.openxmlformats.org/officeDocument/2006/relationships/font" Target="fonts/FiraSansExtraCondensed-italic.fntdata"/><Relationship Id="rId23" Type="http://schemas.openxmlformats.org/officeDocument/2006/relationships/slide" Target="slides/slide17.xml"/><Relationship Id="rId45" Type="http://schemas.openxmlformats.org/officeDocument/2006/relationships/font" Target="fonts/FiraSansExtraCondense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FiraSansExtraCondense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4ee46492c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4ee46492c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4ee46492c_0_2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4ee46492c_0_2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4ee46492c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4ee46492c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51bfb7f1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51bfb7f1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51bfb7f1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51bfb7f1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4ee46492c_0_2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4ee46492c_0_2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4ee46492c_0_2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4ee46492c_0_2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4ee46492c_0_2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4ee46492c_0_2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4ee46492c_0_2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4ee46492c_0_2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4ee46492c_0_2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4ee46492c_0_2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4ee46492c_0_2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4ee46492c_0_2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4ee46492c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4ee46492c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51bfb7f15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51bfb7f15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51bfb7f15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51bfb7f15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51bfb7f15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51bfb7f15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51bfb7f15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51bfb7f15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4ee46492c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4ee46492c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51bfb7f15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51bfb7f1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51bfb7f1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51bfb7f1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51bfb7f1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51bfb7f1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4ee46492c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4ee46492c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540785d6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540785d6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4ee46492c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4ee46492c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51bfb7f15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51bfb7f15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51bfb7f1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51bfb7f1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51bfb7f1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51bfb7f1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51bfb7f1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51bfb7f1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51bfb7f1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51bfb7f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4ee46492c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4ee46492c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51bfb7f1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51bfb7f1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51bfb7f1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51bfb7f1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51bfb7f1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51bfb7f1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4ee46492c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4ee46492c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790345" y="977725"/>
            <a:ext cx="4114800" cy="24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90345" y="3789550"/>
            <a:ext cx="4114800" cy="3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555600"/>
            <a:ext cx="635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389600"/>
            <a:ext cx="6353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1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3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Relationship Id="rId4" Type="http://schemas.openxmlformats.org/officeDocument/2006/relationships/image" Target="../media/image1.jpg"/><Relationship Id="rId5" Type="http://schemas.openxmlformats.org/officeDocument/2006/relationships/image" Target="../media/image45.jpg"/><Relationship Id="rId6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figma.com/proto/cUHZyzkI5lwQRHRcCsZlSS/Nurtue-MedFi-Prototype?node-id=221%3A3735&amp;scaling=scale-down&amp;page-id=0%3A1&amp;starting-point-node-id=289%3A3605" TargetMode="External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F1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5"/>
          <p:cNvSpPr txBox="1"/>
          <p:nvPr>
            <p:ph idx="1" type="subTitle"/>
          </p:nvPr>
        </p:nvSpPr>
        <p:spPr>
          <a:xfrm>
            <a:off x="716525" y="4087175"/>
            <a:ext cx="4228800" cy="7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F75"/>
                </a:solidFill>
              </a:rPr>
              <a:t>Team 2 </a:t>
            </a:r>
            <a:endParaRPr b="1">
              <a:solidFill>
                <a:srgbClr val="008F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F75"/>
                </a:solidFill>
              </a:rPr>
              <a:t>Caring From Within - 2:30PM</a:t>
            </a:r>
            <a:endParaRPr b="1">
              <a:solidFill>
                <a:srgbClr val="008F75"/>
              </a:solidFill>
            </a:endParaRPr>
          </a:p>
        </p:txBody>
      </p:sp>
      <p:pic>
        <p:nvPicPr>
          <p:cNvPr id="97" name="Google Shape;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575" y="2150087"/>
            <a:ext cx="2741699" cy="124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114" y="1023000"/>
            <a:ext cx="998626" cy="102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4968025" y="1018700"/>
            <a:ext cx="3677400" cy="3598800"/>
          </a:xfrm>
          <a:prstGeom prst="rect">
            <a:avLst/>
          </a:prstGeom>
          <a:solidFill>
            <a:srgbClr val="008F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Improved success by redesigning the conflict resolution experience: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Removing recording during negotiation process.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Highlighting the recording button on the agreement page.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Increased task accuracy by addressing errors in moderate task: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Renaming the page from “tools” to “practice”.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Redesigning a layout to focus more on the parenting exercise. </a:t>
            </a:r>
            <a:endParaRPr b="1"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572550" y="1018700"/>
            <a:ext cx="3677400" cy="3598800"/>
          </a:xfrm>
          <a:prstGeom prst="rect">
            <a:avLst/>
          </a:prstGeom>
          <a:solidFill>
            <a:srgbClr val="CD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Usability Goal 1: Success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Key measurements: task completion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was able to complete the desired task without help.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found the interface functions as expected.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Usability Goal 2: Accuracy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Key measurements: errors happened during testing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became stuck or took an incorrect path on the way to completion.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 asked a question or sought help to complete the task.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34"/>
          <p:cNvSpPr txBox="1"/>
          <p:nvPr>
            <p:ph type="title"/>
          </p:nvPr>
        </p:nvSpPr>
        <p:spPr>
          <a:xfrm>
            <a:off x="1174950" y="446000"/>
            <a:ext cx="24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Usability Goals</a:t>
            </a:r>
            <a:endParaRPr sz="2000"/>
          </a:p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5118475" y="446000"/>
            <a:ext cx="337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Progresses and Changes</a:t>
            </a:r>
            <a:endParaRPr sz="2000"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689" y="2181563"/>
            <a:ext cx="998626" cy="102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Revised Interface Design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525" y="270950"/>
            <a:ext cx="1348300" cy="21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475" y="655001"/>
            <a:ext cx="1792750" cy="367448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36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Change #1</a:t>
            </a:r>
            <a:endParaRPr/>
          </a:p>
        </p:txBody>
      </p:sp>
      <p:sp>
        <p:nvSpPr>
          <p:cNvPr id="212" name="Google Shape;212;p36"/>
          <p:cNvSpPr txBox="1"/>
          <p:nvPr/>
        </p:nvSpPr>
        <p:spPr>
          <a:xfrm>
            <a:off x="457200" y="1002775"/>
            <a:ext cx="344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Removed the text input box and added a plus button that opens a modal in the </a:t>
            </a:r>
            <a:r>
              <a:rPr lang="en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Community</a:t>
            </a:r>
            <a:r>
              <a:rPr lang="en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 tab.</a:t>
            </a:r>
            <a:endParaRPr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457200" y="1850450"/>
            <a:ext cx="3367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Rationale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our low-fi testing: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way to add new posts/conflict resolutions were inconsistent: for posts, users would type in a text box at the top; for new conflict resolution, users would tap the plus button at the bottom.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revised the task flow to make the experience consistent across different tabs.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4860175" y="4342200"/>
            <a:ext cx="7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  <a:endParaRPr i="1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7423525" y="4342200"/>
            <a:ext cx="6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endParaRPr i="1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36"/>
          <p:cNvSpPr/>
          <p:nvPr/>
        </p:nvSpPr>
        <p:spPr>
          <a:xfrm>
            <a:off x="4918425" y="1099075"/>
            <a:ext cx="519300" cy="5193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28575">
            <a:solidFill>
              <a:srgbClr val="FF6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6"/>
          <p:cNvSpPr/>
          <p:nvPr/>
        </p:nvSpPr>
        <p:spPr>
          <a:xfrm>
            <a:off x="7377150" y="1683200"/>
            <a:ext cx="284400" cy="264600"/>
          </a:xfrm>
          <a:prstGeom prst="rect">
            <a:avLst/>
          </a:prstGeom>
          <a:noFill/>
          <a:ln cap="flat" cmpd="sng" w="19050">
            <a:solidFill>
              <a:srgbClr val="008F7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4150" y="2094700"/>
            <a:ext cx="1310400" cy="2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/>
          <p:nvPr/>
        </p:nvSpPr>
        <p:spPr>
          <a:xfrm>
            <a:off x="7538700" y="2027600"/>
            <a:ext cx="1440600" cy="2361600"/>
          </a:xfrm>
          <a:prstGeom prst="rect">
            <a:avLst/>
          </a:prstGeom>
          <a:noFill/>
          <a:ln cap="flat" cmpd="sng" w="19050">
            <a:solidFill>
              <a:srgbClr val="008F7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523" y="635113"/>
            <a:ext cx="1935597" cy="37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475" y="655000"/>
            <a:ext cx="1792750" cy="36745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37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Change #2</a:t>
            </a:r>
            <a:endParaRPr/>
          </a:p>
        </p:txBody>
      </p:sp>
      <p:sp>
        <p:nvSpPr>
          <p:cNvPr id="227" name="Google Shape;227;p37"/>
          <p:cNvSpPr txBox="1"/>
          <p:nvPr/>
        </p:nvSpPr>
        <p:spPr>
          <a:xfrm>
            <a:off x="428850" y="933100"/>
            <a:ext cx="375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Added a timer to each conflict resolution step; removed the recording input requirement before reaching the agreement.</a:t>
            </a:r>
            <a:endParaRPr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457200" y="1617900"/>
            <a:ext cx="3695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Rationale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our low-fi testing: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Users complained about tedious steps. One completely ignored the input area.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Users think setting a timer can stay focused while solving conflicts and keep them on task.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our usability goals: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Some users didn’t notice the recording UI and didn’t understand what they were supposed to do on the page, which made it fail to meet the goal of overall success. 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4860175" y="4342200"/>
            <a:ext cx="7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  <a:endParaRPr i="1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7423525" y="4342200"/>
            <a:ext cx="6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endParaRPr i="1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4745200" y="1764400"/>
            <a:ext cx="969300" cy="9696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28575">
            <a:solidFill>
              <a:srgbClr val="FF6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7"/>
          <p:cNvSpPr/>
          <p:nvPr/>
        </p:nvSpPr>
        <p:spPr>
          <a:xfrm>
            <a:off x="7268425" y="1243575"/>
            <a:ext cx="913800" cy="798000"/>
          </a:xfrm>
          <a:prstGeom prst="rect">
            <a:avLst/>
          </a:prstGeom>
          <a:noFill/>
          <a:ln cap="flat" cmpd="sng" w="38100">
            <a:solidFill>
              <a:srgbClr val="008F7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Change #3</a:t>
            </a: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457200" y="1002775"/>
            <a:ext cx="344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Simplified the practice page to make it clean and action-focused.</a:t>
            </a:r>
            <a:endParaRPr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457200" y="1634750"/>
            <a:ext cx="3367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Rationale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our low-fi testing: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Users’ eyes landed on the educational content rather than the buttons above to start practicing.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our usability goals: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Users became stuck or took an incorrect path on the way to completion, which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failed to meet the accuracy goal.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301" y="566100"/>
            <a:ext cx="2356044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488" y="654988"/>
            <a:ext cx="1792750" cy="36745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38"/>
          <p:cNvSpPr txBox="1"/>
          <p:nvPr/>
        </p:nvSpPr>
        <p:spPr>
          <a:xfrm>
            <a:off x="4860175" y="4342200"/>
            <a:ext cx="7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Before</a:t>
            </a:r>
            <a:endParaRPr i="1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7423525" y="4342200"/>
            <a:ext cx="6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endParaRPr i="1">
              <a:solidFill>
                <a:srgbClr val="008F7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4" name="Google Shape;244;p38"/>
          <p:cNvSpPr/>
          <p:nvPr/>
        </p:nvSpPr>
        <p:spPr>
          <a:xfrm>
            <a:off x="4471525" y="2495925"/>
            <a:ext cx="1508700" cy="15093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28575">
            <a:solidFill>
              <a:srgbClr val="FF6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8"/>
          <p:cNvSpPr/>
          <p:nvPr/>
        </p:nvSpPr>
        <p:spPr>
          <a:xfrm>
            <a:off x="6848850" y="3319275"/>
            <a:ext cx="1673400" cy="686100"/>
          </a:xfrm>
          <a:prstGeom prst="rect">
            <a:avLst/>
          </a:prstGeom>
          <a:noFill/>
          <a:ln cap="flat" cmpd="sng" w="38100">
            <a:solidFill>
              <a:srgbClr val="008F7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Medium-Fi Prototype 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 Flows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75" y="1334100"/>
            <a:ext cx="1631926" cy="353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668" y="1334099"/>
            <a:ext cx="1631930" cy="353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079" y="1334103"/>
            <a:ext cx="1631939" cy="35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6611" y="1334099"/>
            <a:ext cx="1631930" cy="353165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0"/>
          <p:cNvSpPr/>
          <p:nvPr/>
        </p:nvSpPr>
        <p:spPr>
          <a:xfrm>
            <a:off x="1540001" y="4115934"/>
            <a:ext cx="328200" cy="3369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40"/>
          <p:cNvCxnSpPr>
            <a:stCxn id="260" idx="3"/>
            <a:endCxn id="257" idx="1"/>
          </p:cNvCxnSpPr>
          <p:nvPr/>
        </p:nvCxnSpPr>
        <p:spPr>
          <a:xfrm flipH="1" rot="10800000">
            <a:off x="1868201" y="3099984"/>
            <a:ext cx="196500" cy="1184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40"/>
          <p:cNvSpPr txBox="1"/>
          <p:nvPr/>
        </p:nvSpPr>
        <p:spPr>
          <a:xfrm>
            <a:off x="1884900" y="3914925"/>
            <a:ext cx="60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Click to add a new post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2092340" y="1474800"/>
            <a:ext cx="191400" cy="205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40"/>
          <p:cNvCxnSpPr>
            <a:stCxn id="263" idx="1"/>
            <a:endCxn id="265" idx="3"/>
          </p:cNvCxnSpPr>
          <p:nvPr/>
        </p:nvCxnSpPr>
        <p:spPr>
          <a:xfrm flipH="1">
            <a:off x="1898240" y="1577700"/>
            <a:ext cx="194100" cy="1522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40"/>
          <p:cNvSpPr txBox="1"/>
          <p:nvPr/>
        </p:nvSpPr>
        <p:spPr>
          <a:xfrm>
            <a:off x="1946099" y="1197908"/>
            <a:ext cx="71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387000" y="2578653"/>
            <a:ext cx="1390500" cy="1020600"/>
          </a:xfrm>
          <a:prstGeom prst="rect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40"/>
          <p:cNvCxnSpPr>
            <a:stCxn id="267" idx="1"/>
            <a:endCxn id="258" idx="0"/>
          </p:cNvCxnSpPr>
          <p:nvPr/>
        </p:nvCxnSpPr>
        <p:spPr>
          <a:xfrm flipH="1" rot="10800000">
            <a:off x="387000" y="1334253"/>
            <a:ext cx="4322100" cy="1754700"/>
          </a:xfrm>
          <a:prstGeom prst="bentConnector4">
            <a:avLst>
              <a:gd fmla="val -5509" name="adj1"/>
              <a:gd fmla="val 113579" name="adj2"/>
            </a:avLst>
          </a:prstGeom>
          <a:noFill/>
          <a:ln cap="flat" cmpd="sng" w="19050">
            <a:solidFill>
              <a:srgbClr val="008F7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9" name="Google Shape;269;p40"/>
          <p:cNvSpPr txBox="1"/>
          <p:nvPr/>
        </p:nvSpPr>
        <p:spPr>
          <a:xfrm>
            <a:off x="902" y="780825"/>
            <a:ext cx="194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Click to read the post in detail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40"/>
          <p:cNvSpPr/>
          <p:nvPr/>
        </p:nvSpPr>
        <p:spPr>
          <a:xfrm>
            <a:off x="3863060" y="4505358"/>
            <a:ext cx="1667100" cy="296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0"/>
          <p:cNvSpPr/>
          <p:nvPr/>
        </p:nvSpPr>
        <p:spPr>
          <a:xfrm>
            <a:off x="5696592" y="3303106"/>
            <a:ext cx="1667100" cy="15627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0"/>
          <p:cNvSpPr/>
          <p:nvPr/>
        </p:nvSpPr>
        <p:spPr>
          <a:xfrm>
            <a:off x="3906926" y="1474800"/>
            <a:ext cx="191400" cy="205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5700950" y="1474800"/>
            <a:ext cx="191400" cy="205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40"/>
          <p:cNvCxnSpPr>
            <a:stCxn id="272" idx="0"/>
            <a:endCxn id="256" idx="0"/>
          </p:cNvCxnSpPr>
          <p:nvPr/>
        </p:nvCxnSpPr>
        <p:spPr>
          <a:xfrm flipH="1" rot="5400000">
            <a:off x="2484476" y="-43350"/>
            <a:ext cx="140700" cy="2895600"/>
          </a:xfrm>
          <a:prstGeom prst="bentConnector3">
            <a:avLst>
              <a:gd fmla="val 269243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5" name="Google Shape;275;p40"/>
          <p:cNvSpPr txBox="1"/>
          <p:nvPr/>
        </p:nvSpPr>
        <p:spPr>
          <a:xfrm>
            <a:off x="3644282" y="1197908"/>
            <a:ext cx="71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40"/>
          <p:cNvSpPr txBox="1"/>
          <p:nvPr/>
        </p:nvSpPr>
        <p:spPr>
          <a:xfrm>
            <a:off x="5796644" y="1123845"/>
            <a:ext cx="43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7" name="Google Shape;277;p40"/>
          <p:cNvCxnSpPr>
            <a:stCxn id="273" idx="0"/>
            <a:endCxn id="256" idx="0"/>
          </p:cNvCxnSpPr>
          <p:nvPr/>
        </p:nvCxnSpPr>
        <p:spPr>
          <a:xfrm flipH="1" rot="5400000">
            <a:off x="3381500" y="-940350"/>
            <a:ext cx="140700" cy="4689600"/>
          </a:xfrm>
          <a:prstGeom prst="bentConnector3">
            <a:avLst>
              <a:gd fmla="val 269243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0"/>
          <p:cNvCxnSpPr>
            <a:stCxn id="270" idx="3"/>
            <a:endCxn id="271" idx="1"/>
          </p:cNvCxnSpPr>
          <p:nvPr/>
        </p:nvCxnSpPr>
        <p:spPr>
          <a:xfrm flipH="1" rot="10800000">
            <a:off x="5530160" y="4084308"/>
            <a:ext cx="166500" cy="5691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40"/>
          <p:cNvSpPr txBox="1"/>
          <p:nvPr/>
        </p:nvSpPr>
        <p:spPr>
          <a:xfrm>
            <a:off x="4888666" y="4734275"/>
            <a:ext cx="108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Click to add a new reply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1266750" y="104325"/>
            <a:ext cx="661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[</a:t>
            </a: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Simple Task]</a:t>
            </a: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Share your parenting struggles to get advice from fellow parents or/and experts in the field.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4998" y="1323114"/>
            <a:ext cx="1631949" cy="353168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/>
          <p:nvPr/>
        </p:nvSpPr>
        <p:spPr>
          <a:xfrm>
            <a:off x="7500125" y="1446950"/>
            <a:ext cx="191400" cy="205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40"/>
          <p:cNvCxnSpPr>
            <a:stCxn id="282" idx="0"/>
            <a:endCxn id="256" idx="0"/>
          </p:cNvCxnSpPr>
          <p:nvPr/>
        </p:nvCxnSpPr>
        <p:spPr>
          <a:xfrm flipH="1" rot="5400000">
            <a:off x="4295075" y="-1853800"/>
            <a:ext cx="112800" cy="6488700"/>
          </a:xfrm>
          <a:prstGeom prst="bentConnector3">
            <a:avLst>
              <a:gd fmla="val 311148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0"/>
          <p:cNvSpPr txBox="1"/>
          <p:nvPr/>
        </p:nvSpPr>
        <p:spPr>
          <a:xfrm>
            <a:off x="7595819" y="1095970"/>
            <a:ext cx="437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075" y="1174938"/>
            <a:ext cx="1683000" cy="364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776" y="1174926"/>
            <a:ext cx="1683002" cy="364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251" y="1163651"/>
            <a:ext cx="1683002" cy="364219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/>
          <p:nvPr/>
        </p:nvSpPr>
        <p:spPr>
          <a:xfrm>
            <a:off x="5192637" y="1366287"/>
            <a:ext cx="357600" cy="1659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 txBox="1"/>
          <p:nvPr/>
        </p:nvSpPr>
        <p:spPr>
          <a:xfrm>
            <a:off x="4924268" y="869436"/>
            <a:ext cx="73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970125" y="1230992"/>
            <a:ext cx="73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Search community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6269396" y="1320054"/>
            <a:ext cx="197400" cy="212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/>
          <p:nvPr/>
        </p:nvSpPr>
        <p:spPr>
          <a:xfrm>
            <a:off x="6291307" y="3929667"/>
            <a:ext cx="1565700" cy="345900"/>
          </a:xfrm>
          <a:prstGeom prst="rect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 txBox="1"/>
          <p:nvPr/>
        </p:nvSpPr>
        <p:spPr>
          <a:xfrm>
            <a:off x="5837022" y="1141150"/>
            <a:ext cx="51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1007200" y="48700"/>
            <a:ext cx="748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[Simple Task]</a:t>
            </a: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Share your parenting struggles to get advice from fellow parents or/and experts in the field. (Filter and Search)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p41"/>
          <p:cNvSpPr/>
          <p:nvPr/>
        </p:nvSpPr>
        <p:spPr>
          <a:xfrm>
            <a:off x="1934422" y="2185552"/>
            <a:ext cx="1291200" cy="212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1"/>
          <p:cNvSpPr/>
          <p:nvPr/>
        </p:nvSpPr>
        <p:spPr>
          <a:xfrm>
            <a:off x="3225540" y="2185552"/>
            <a:ext cx="197400" cy="212100"/>
          </a:xfrm>
          <a:prstGeom prst="rect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41"/>
          <p:cNvCxnSpPr>
            <a:stCxn id="299" idx="1"/>
            <a:endCxn id="291" idx="0"/>
          </p:cNvCxnSpPr>
          <p:nvPr/>
        </p:nvCxnSpPr>
        <p:spPr>
          <a:xfrm flipH="1" rot="10800000">
            <a:off x="1934422" y="1163602"/>
            <a:ext cx="2816400" cy="1128000"/>
          </a:xfrm>
          <a:prstGeom prst="bentConnector4">
            <a:avLst>
              <a:gd fmla="val -7994" name="adj1"/>
              <a:gd fmla="val 112392" name="adj2"/>
            </a:avLst>
          </a:prstGeom>
          <a:noFill/>
          <a:ln cap="flat" cmpd="sng" w="19050">
            <a:solidFill>
              <a:srgbClr val="FF695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2" name="Google Shape;302;p41"/>
          <p:cNvCxnSpPr>
            <a:stCxn id="292" idx="0"/>
            <a:endCxn id="289" idx="3"/>
          </p:cNvCxnSpPr>
          <p:nvPr/>
        </p:nvCxnSpPr>
        <p:spPr>
          <a:xfrm rot="5400000">
            <a:off x="3647487" y="1271937"/>
            <a:ext cx="1629600" cy="1818300"/>
          </a:xfrm>
          <a:prstGeom prst="bentConnector4">
            <a:avLst>
              <a:gd fmla="val -14612" name="adj1"/>
              <a:gd fmla="val 90210" name="adj2"/>
            </a:avLst>
          </a:prstGeom>
          <a:noFill/>
          <a:ln cap="flat" cmpd="sng" w="19050">
            <a:solidFill>
              <a:srgbClr val="FF695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3" name="Google Shape;303;p41"/>
          <p:cNvCxnSpPr>
            <a:endCxn id="289" idx="2"/>
          </p:cNvCxnSpPr>
          <p:nvPr/>
        </p:nvCxnSpPr>
        <p:spPr>
          <a:xfrm flipH="1">
            <a:off x="2711575" y="1426214"/>
            <a:ext cx="3541800" cy="3390900"/>
          </a:xfrm>
          <a:prstGeom prst="bentConnector4">
            <a:avLst>
              <a:gd fmla="val 10803" name="adj1"/>
              <a:gd fmla="val 107022" name="adj2"/>
            </a:avLst>
          </a:prstGeom>
          <a:noFill/>
          <a:ln cap="flat" cmpd="sng" w="19050">
            <a:solidFill>
              <a:srgbClr val="FF695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4" name="Google Shape;304;p41"/>
          <p:cNvCxnSpPr>
            <a:stCxn id="300" idx="3"/>
            <a:endCxn id="290" idx="0"/>
          </p:cNvCxnSpPr>
          <p:nvPr/>
        </p:nvCxnSpPr>
        <p:spPr>
          <a:xfrm flipH="1" rot="10800000">
            <a:off x="3422940" y="1175002"/>
            <a:ext cx="3656400" cy="1116600"/>
          </a:xfrm>
          <a:prstGeom prst="bentConnector4">
            <a:avLst>
              <a:gd fmla="val 5159" name="adj1"/>
              <a:gd fmla="val 126695" name="adj2"/>
            </a:avLst>
          </a:prstGeom>
          <a:noFill/>
          <a:ln cap="flat" cmpd="sng" w="19050">
            <a:solidFill>
              <a:srgbClr val="008F7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5" name="Google Shape;305;p41"/>
          <p:cNvSpPr txBox="1"/>
          <p:nvPr/>
        </p:nvSpPr>
        <p:spPr>
          <a:xfrm>
            <a:off x="7079322" y="859875"/>
            <a:ext cx="84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Filter posts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6" name="Google Shape;306;p41"/>
          <p:cNvCxnSpPr>
            <a:stCxn id="296" idx="3"/>
            <a:endCxn id="289" idx="2"/>
          </p:cNvCxnSpPr>
          <p:nvPr/>
        </p:nvCxnSpPr>
        <p:spPr>
          <a:xfrm flipH="1">
            <a:off x="2711707" y="4102617"/>
            <a:ext cx="5145300" cy="714600"/>
          </a:xfrm>
          <a:prstGeom prst="bentConnector4">
            <a:avLst>
              <a:gd fmla="val -4628" name="adj1"/>
              <a:gd fmla="val 133308" name="adj2"/>
            </a:avLst>
          </a:prstGeom>
          <a:noFill/>
          <a:ln cap="flat" cmpd="sng" w="19050">
            <a:solidFill>
              <a:srgbClr val="008F7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7" name="Google Shape;307;p41"/>
          <p:cNvSpPr txBox="1"/>
          <p:nvPr/>
        </p:nvSpPr>
        <p:spPr>
          <a:xfrm>
            <a:off x="5876085" y="3704340"/>
            <a:ext cx="5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Apply filter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104" y="64675"/>
            <a:ext cx="1142601" cy="24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4429" y="68850"/>
            <a:ext cx="1142601" cy="24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088" y="2613650"/>
            <a:ext cx="1142593" cy="24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4429" y="2613636"/>
            <a:ext cx="1142601" cy="247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3939" y="1038150"/>
            <a:ext cx="1735976" cy="375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44764" y="1038138"/>
            <a:ext cx="1735976" cy="375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600" y="1038138"/>
            <a:ext cx="1735980" cy="37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317400" y="93125"/>
            <a:ext cx="558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[Moderate Task]</a:t>
            </a: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Practice more effective language to communicate with your child through interactive modules.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0" name="Google Shape;320;p42"/>
          <p:cNvSpPr/>
          <p:nvPr/>
        </p:nvSpPr>
        <p:spPr>
          <a:xfrm>
            <a:off x="505800" y="2179450"/>
            <a:ext cx="1604400" cy="39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42"/>
          <p:cNvCxnSpPr>
            <a:stCxn id="320" idx="3"/>
          </p:cNvCxnSpPr>
          <p:nvPr/>
        </p:nvCxnSpPr>
        <p:spPr>
          <a:xfrm flipH="1" rot="10800000">
            <a:off x="2110200" y="2373850"/>
            <a:ext cx="254400" cy="1800"/>
          </a:xfrm>
          <a:prstGeom prst="straightConnector1">
            <a:avLst/>
          </a:prstGeom>
          <a:noFill/>
          <a:ln cap="flat" cmpd="sng" w="19050">
            <a:solidFill>
              <a:srgbClr val="FF695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42"/>
          <p:cNvSpPr/>
          <p:nvPr/>
        </p:nvSpPr>
        <p:spPr>
          <a:xfrm>
            <a:off x="2410375" y="3989825"/>
            <a:ext cx="1604400" cy="39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42"/>
          <p:cNvCxnSpPr/>
          <p:nvPr/>
        </p:nvCxnSpPr>
        <p:spPr>
          <a:xfrm flipH="1" rot="10800000">
            <a:off x="4014775" y="4185125"/>
            <a:ext cx="254400" cy="1800"/>
          </a:xfrm>
          <a:prstGeom prst="straightConnector1">
            <a:avLst/>
          </a:prstGeom>
          <a:noFill/>
          <a:ln cap="flat" cmpd="sng" w="19050">
            <a:solidFill>
              <a:srgbClr val="FF695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42"/>
          <p:cNvSpPr/>
          <p:nvPr/>
        </p:nvSpPr>
        <p:spPr>
          <a:xfrm>
            <a:off x="4302300" y="3426275"/>
            <a:ext cx="1604400" cy="392400"/>
          </a:xfrm>
          <a:prstGeom prst="rect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5" name="Google Shape;325;p42"/>
          <p:cNvCxnSpPr>
            <a:stCxn id="324" idx="3"/>
            <a:endCxn id="326" idx="1"/>
          </p:cNvCxnSpPr>
          <p:nvPr/>
        </p:nvCxnSpPr>
        <p:spPr>
          <a:xfrm>
            <a:off x="5906700" y="3622475"/>
            <a:ext cx="653400" cy="202200"/>
          </a:xfrm>
          <a:prstGeom prst="straightConnector1">
            <a:avLst/>
          </a:prstGeom>
          <a:noFill/>
          <a:ln cap="flat" cmpd="sng" w="19050">
            <a:solidFill>
              <a:srgbClr val="008F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42"/>
          <p:cNvSpPr/>
          <p:nvPr/>
        </p:nvSpPr>
        <p:spPr>
          <a:xfrm>
            <a:off x="4302300" y="2974100"/>
            <a:ext cx="1604400" cy="39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42"/>
          <p:cNvCxnSpPr>
            <a:stCxn id="327" idx="3"/>
            <a:endCxn id="329" idx="1"/>
          </p:cNvCxnSpPr>
          <p:nvPr/>
        </p:nvCxnSpPr>
        <p:spPr>
          <a:xfrm flipH="1" rot="10800000">
            <a:off x="5906700" y="1301000"/>
            <a:ext cx="671400" cy="1869300"/>
          </a:xfrm>
          <a:prstGeom prst="straightConnector1">
            <a:avLst/>
          </a:prstGeom>
          <a:noFill/>
          <a:ln cap="flat" cmpd="sng" w="19050">
            <a:solidFill>
              <a:srgbClr val="FF695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42"/>
          <p:cNvSpPr txBox="1"/>
          <p:nvPr/>
        </p:nvSpPr>
        <p:spPr>
          <a:xfrm>
            <a:off x="5823150" y="1548913"/>
            <a:ext cx="83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Choose wrong answer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5937450" y="3709550"/>
            <a:ext cx="83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Choose correct answer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2110200" y="2101625"/>
            <a:ext cx="44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Click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3967675" y="4186925"/>
            <a:ext cx="44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Click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42"/>
          <p:cNvSpPr/>
          <p:nvPr/>
        </p:nvSpPr>
        <p:spPr>
          <a:xfrm>
            <a:off x="2364600" y="1192700"/>
            <a:ext cx="254400" cy="216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/>
          <p:nvPr/>
        </p:nvSpPr>
        <p:spPr>
          <a:xfrm>
            <a:off x="4269175" y="1192700"/>
            <a:ext cx="254400" cy="216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42"/>
          <p:cNvCxnSpPr>
            <a:stCxn id="334" idx="1"/>
          </p:cNvCxnSpPr>
          <p:nvPr/>
        </p:nvCxnSpPr>
        <p:spPr>
          <a:xfrm flipH="1">
            <a:off x="2147700" y="1301000"/>
            <a:ext cx="216900" cy="8400"/>
          </a:xfrm>
          <a:prstGeom prst="straightConnector1">
            <a:avLst/>
          </a:prstGeom>
          <a:noFill/>
          <a:ln cap="flat" cmpd="sng" w="19050">
            <a:solidFill>
              <a:srgbClr val="FF695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42"/>
          <p:cNvCxnSpPr>
            <a:stCxn id="335" idx="0"/>
            <a:endCxn id="318" idx="3"/>
          </p:cNvCxnSpPr>
          <p:nvPr/>
        </p:nvCxnSpPr>
        <p:spPr>
          <a:xfrm rot="5400000">
            <a:off x="2427025" y="947150"/>
            <a:ext cx="1723800" cy="2214900"/>
          </a:xfrm>
          <a:prstGeom prst="bentConnector4">
            <a:avLst>
              <a:gd fmla="val -13814" name="adj1"/>
              <a:gd fmla="val 77465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8" name="Google Shape;338;p42"/>
          <p:cNvSpPr txBox="1"/>
          <p:nvPr/>
        </p:nvSpPr>
        <p:spPr>
          <a:xfrm>
            <a:off x="4396375" y="799988"/>
            <a:ext cx="78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2110195" y="930400"/>
            <a:ext cx="44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0" name="Google Shape;340;p42"/>
          <p:cNvSpPr/>
          <p:nvPr/>
        </p:nvSpPr>
        <p:spPr>
          <a:xfrm>
            <a:off x="6578100" y="168425"/>
            <a:ext cx="185100" cy="143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2"/>
          <p:cNvSpPr/>
          <p:nvPr/>
        </p:nvSpPr>
        <p:spPr>
          <a:xfrm>
            <a:off x="7804425" y="168425"/>
            <a:ext cx="185100" cy="143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6578100" y="2715250"/>
            <a:ext cx="185100" cy="143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2"/>
          <p:cNvSpPr/>
          <p:nvPr/>
        </p:nvSpPr>
        <p:spPr>
          <a:xfrm>
            <a:off x="7804425" y="2715250"/>
            <a:ext cx="185100" cy="143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p42"/>
          <p:cNvCxnSpPr/>
          <p:nvPr/>
        </p:nvCxnSpPr>
        <p:spPr>
          <a:xfrm flipH="1" rot="10800000">
            <a:off x="7660300" y="1403800"/>
            <a:ext cx="215100" cy="90900"/>
          </a:xfrm>
          <a:prstGeom prst="straightConnector1">
            <a:avLst/>
          </a:prstGeom>
          <a:noFill/>
          <a:ln cap="flat" cmpd="sng" w="19050">
            <a:solidFill>
              <a:srgbClr val="FF695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42"/>
          <p:cNvCxnSpPr/>
          <p:nvPr/>
        </p:nvCxnSpPr>
        <p:spPr>
          <a:xfrm flipH="1" rot="10800000">
            <a:off x="7597125" y="4032050"/>
            <a:ext cx="334800" cy="1500"/>
          </a:xfrm>
          <a:prstGeom prst="straightConnector1">
            <a:avLst/>
          </a:prstGeom>
          <a:noFill/>
          <a:ln cap="flat" cmpd="sng" w="19050">
            <a:solidFill>
              <a:srgbClr val="008F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42"/>
          <p:cNvSpPr txBox="1"/>
          <p:nvPr/>
        </p:nvSpPr>
        <p:spPr>
          <a:xfrm>
            <a:off x="6135295" y="78575"/>
            <a:ext cx="44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7668145" y="-56525"/>
            <a:ext cx="44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6311770" y="2432675"/>
            <a:ext cx="44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7668145" y="2432675"/>
            <a:ext cx="44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950" y="986400"/>
            <a:ext cx="1780091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7441" y="986400"/>
            <a:ext cx="1780091" cy="38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 txBox="1"/>
          <p:nvPr/>
        </p:nvSpPr>
        <p:spPr>
          <a:xfrm>
            <a:off x="1119450" y="225025"/>
            <a:ext cx="690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[Moderate Task]</a:t>
            </a: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Practice more effective language to communicate with your child through interactive modules. (Exit exercise)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575" y="1034138"/>
            <a:ext cx="1735980" cy="37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3"/>
          <p:cNvSpPr/>
          <p:nvPr/>
        </p:nvSpPr>
        <p:spPr>
          <a:xfrm>
            <a:off x="4316485" y="3196675"/>
            <a:ext cx="502800" cy="2121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43"/>
          <p:cNvCxnSpPr>
            <a:stCxn id="358" idx="1"/>
            <a:endCxn id="357" idx="3"/>
          </p:cNvCxnSpPr>
          <p:nvPr/>
        </p:nvCxnSpPr>
        <p:spPr>
          <a:xfrm rot="10800000">
            <a:off x="3146485" y="2912425"/>
            <a:ext cx="1170000" cy="390300"/>
          </a:xfrm>
          <a:prstGeom prst="straightConnector1">
            <a:avLst/>
          </a:prstGeom>
          <a:noFill/>
          <a:ln cap="flat" cmpd="sng" w="19050">
            <a:solidFill>
              <a:srgbClr val="FF695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43"/>
          <p:cNvSpPr txBox="1"/>
          <p:nvPr/>
        </p:nvSpPr>
        <p:spPr>
          <a:xfrm>
            <a:off x="3192854" y="2271600"/>
            <a:ext cx="796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Back to practice page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1" name="Google Shape;361;p43"/>
          <p:cNvSpPr/>
          <p:nvPr/>
        </p:nvSpPr>
        <p:spPr>
          <a:xfrm>
            <a:off x="5997425" y="3887600"/>
            <a:ext cx="17361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3"/>
          <p:cNvSpPr txBox="1"/>
          <p:nvPr/>
        </p:nvSpPr>
        <p:spPr>
          <a:xfrm>
            <a:off x="7840329" y="3782600"/>
            <a:ext cx="796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Proceed to next module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04" name="Google Shape;104;p26"/>
          <p:cNvPicPr preferRelativeResize="0"/>
          <p:nvPr/>
        </p:nvPicPr>
        <p:blipFill rotWithShape="1">
          <a:blip r:embed="rId3">
            <a:alphaModFix/>
          </a:blip>
          <a:srcRect b="25452" l="0" r="0" t="4060"/>
          <a:stretch/>
        </p:blipFill>
        <p:spPr>
          <a:xfrm>
            <a:off x="545675" y="1468075"/>
            <a:ext cx="1548575" cy="1637678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105" name="Google Shape;105;p26"/>
          <p:cNvPicPr preferRelativeResize="0"/>
          <p:nvPr/>
        </p:nvPicPr>
        <p:blipFill rotWithShape="1">
          <a:blip r:embed="rId4">
            <a:alphaModFix/>
          </a:blip>
          <a:srcRect b="0" l="11046" r="14215" t="9616"/>
          <a:stretch/>
        </p:blipFill>
        <p:spPr>
          <a:xfrm>
            <a:off x="2713700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106" name="Google Shape;106;p26"/>
          <p:cNvPicPr preferRelativeResize="0"/>
          <p:nvPr/>
        </p:nvPicPr>
        <p:blipFill rotWithShape="1">
          <a:blip r:embed="rId5">
            <a:alphaModFix/>
          </a:blip>
          <a:srcRect b="0" l="2723" r="2713" t="0"/>
          <a:stretch/>
        </p:blipFill>
        <p:spPr>
          <a:xfrm>
            <a:off x="4881725" y="1468075"/>
            <a:ext cx="1548576" cy="1637676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pic>
        <p:nvPicPr>
          <p:cNvPr id="107" name="Google Shape;107;p26"/>
          <p:cNvPicPr preferRelativeResize="0"/>
          <p:nvPr/>
        </p:nvPicPr>
        <p:blipFill rotWithShape="1">
          <a:blip r:embed="rId6">
            <a:alphaModFix/>
          </a:blip>
          <a:srcRect b="1018" l="0" r="0" t="1009"/>
          <a:stretch/>
        </p:blipFill>
        <p:spPr>
          <a:xfrm>
            <a:off x="7049750" y="1468075"/>
            <a:ext cx="1548574" cy="1637677"/>
          </a:xfrm>
          <a:prstGeom prst="rect">
            <a:avLst/>
          </a:prstGeom>
          <a:noFill/>
          <a:ln>
            <a:noFill/>
          </a:ln>
          <a:effectLst>
            <a:outerShdw rotWithShape="0" algn="bl" dir="3900000" dist="114300">
              <a:srgbClr val="008F75">
                <a:alpha val="50000"/>
              </a:srgbClr>
            </a:outerShdw>
          </a:effectLst>
        </p:spPr>
      </p:pic>
      <p:sp>
        <p:nvSpPr>
          <p:cNvPr id="108" name="Google Shape;108;p26"/>
          <p:cNvSpPr txBox="1"/>
          <p:nvPr/>
        </p:nvSpPr>
        <p:spPr>
          <a:xfrm>
            <a:off x="545663" y="3326575"/>
            <a:ext cx="1548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Meng G.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UX Researcher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M.S. Symbolic Systems, C/O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2569988" y="3326575"/>
            <a:ext cx="18360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Catherine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H.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Product Manager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B.S. Computer Science (HCI),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C/O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4881663" y="3326575"/>
            <a:ext cx="154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Dyllen N.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Designer</a:t>
            </a: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B.S. Human-Centered Design and Engineering,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C/O ‘24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6905951" y="3326575"/>
            <a:ext cx="18792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Rui Y.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Software Engineer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M.S. Computer Science (HCI), C/ O ‘23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0" y="737200"/>
            <a:ext cx="3588900" cy="354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6"/>
          <p:cNvSpPr/>
          <p:nvPr/>
        </p:nvSpPr>
        <p:spPr>
          <a:xfrm>
            <a:off x="5555100" y="737200"/>
            <a:ext cx="3588900" cy="354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725" y="1063300"/>
            <a:ext cx="1780091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691" y="1063300"/>
            <a:ext cx="1780091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3872" y="1063300"/>
            <a:ext cx="1780091" cy="38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1119450" y="148075"/>
            <a:ext cx="690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[Complex Task]</a:t>
            </a: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Resolve a particular conflict with a child in a peaceful manner, and come to an agreement that the parent can reference.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44"/>
          <p:cNvSpPr/>
          <p:nvPr/>
        </p:nvSpPr>
        <p:spPr>
          <a:xfrm>
            <a:off x="2276875" y="4108850"/>
            <a:ext cx="4251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44"/>
          <p:cNvCxnSpPr>
            <a:stCxn id="371" idx="3"/>
            <a:endCxn id="369" idx="1"/>
          </p:cNvCxnSpPr>
          <p:nvPr/>
        </p:nvCxnSpPr>
        <p:spPr>
          <a:xfrm flipH="1" rot="10800000">
            <a:off x="2701975" y="2989400"/>
            <a:ext cx="741900" cy="13146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44"/>
          <p:cNvSpPr/>
          <p:nvPr/>
        </p:nvSpPr>
        <p:spPr>
          <a:xfrm>
            <a:off x="4798875" y="4351200"/>
            <a:ext cx="4251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 txBox="1"/>
          <p:nvPr/>
        </p:nvSpPr>
        <p:spPr>
          <a:xfrm>
            <a:off x="2701975" y="4304000"/>
            <a:ext cx="68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Solve a new conflict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5171727" y="4175900"/>
            <a:ext cx="80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Proceed (see next slide)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44"/>
          <p:cNvSpPr/>
          <p:nvPr/>
        </p:nvSpPr>
        <p:spPr>
          <a:xfrm>
            <a:off x="921725" y="1422375"/>
            <a:ext cx="1780200" cy="260700"/>
          </a:xfrm>
          <a:prstGeom prst="rect">
            <a:avLst/>
          </a:prstGeom>
          <a:noFill/>
          <a:ln cap="flat" cmpd="sng" w="28575">
            <a:solidFill>
              <a:srgbClr val="008F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" name="Google Shape;377;p44"/>
          <p:cNvCxnSpPr>
            <a:stCxn id="376" idx="0"/>
            <a:endCxn id="368" idx="0"/>
          </p:cNvCxnSpPr>
          <p:nvPr/>
        </p:nvCxnSpPr>
        <p:spPr>
          <a:xfrm rot="-5400000">
            <a:off x="4193225" y="-1318125"/>
            <a:ext cx="359100" cy="5121900"/>
          </a:xfrm>
          <a:prstGeom prst="bentConnector3">
            <a:avLst>
              <a:gd fmla="val 166305" name="adj1"/>
            </a:avLst>
          </a:prstGeom>
          <a:noFill/>
          <a:ln cap="flat" cmpd="sng" w="19050">
            <a:solidFill>
              <a:srgbClr val="008F7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8" name="Google Shape;378;p44"/>
          <p:cNvSpPr txBox="1"/>
          <p:nvPr/>
        </p:nvSpPr>
        <p:spPr>
          <a:xfrm>
            <a:off x="6933736" y="724600"/>
            <a:ext cx="124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Search agreement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44"/>
          <p:cNvSpPr/>
          <p:nvPr/>
        </p:nvSpPr>
        <p:spPr>
          <a:xfrm>
            <a:off x="3536650" y="1258825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4"/>
          <p:cNvSpPr txBox="1"/>
          <p:nvPr/>
        </p:nvSpPr>
        <p:spPr>
          <a:xfrm>
            <a:off x="3054238" y="1186975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44"/>
          <p:cNvSpPr txBox="1"/>
          <p:nvPr/>
        </p:nvSpPr>
        <p:spPr>
          <a:xfrm>
            <a:off x="7779088" y="1146625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2" name="Google Shape;382;p44"/>
          <p:cNvCxnSpPr>
            <a:stCxn id="380" idx="3"/>
            <a:endCxn id="367" idx="1"/>
          </p:cNvCxnSpPr>
          <p:nvPr/>
        </p:nvCxnSpPr>
        <p:spPr>
          <a:xfrm flipH="1">
            <a:off x="921838" y="1356325"/>
            <a:ext cx="2813700" cy="1633200"/>
          </a:xfrm>
          <a:prstGeom prst="bentConnector5">
            <a:avLst>
              <a:gd fmla="val -8463" name="adj1"/>
              <a:gd fmla="val -24683" name="adj2"/>
              <a:gd fmla="val 108467" name="adj3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3" name="Google Shape;383;p44"/>
          <p:cNvSpPr/>
          <p:nvPr/>
        </p:nvSpPr>
        <p:spPr>
          <a:xfrm>
            <a:off x="7455275" y="1290325"/>
            <a:ext cx="323700" cy="132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" name="Google Shape;384;p44"/>
          <p:cNvCxnSpPr>
            <a:stCxn id="383" idx="1"/>
            <a:endCxn id="367" idx="1"/>
          </p:cNvCxnSpPr>
          <p:nvPr/>
        </p:nvCxnSpPr>
        <p:spPr>
          <a:xfrm flipH="1">
            <a:off x="921575" y="1356325"/>
            <a:ext cx="6533700" cy="1633200"/>
          </a:xfrm>
          <a:prstGeom prst="bentConnector5">
            <a:avLst>
              <a:gd fmla="val 19513" name="adj1"/>
              <a:gd fmla="val -25087" name="adj2"/>
              <a:gd fmla="val 103541" name="adj3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212" y="1138800"/>
            <a:ext cx="1780091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703" y="1138800"/>
            <a:ext cx="1780091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194" y="1138800"/>
            <a:ext cx="1780091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0684" y="1138800"/>
            <a:ext cx="1780091" cy="38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5"/>
          <p:cNvSpPr/>
          <p:nvPr/>
        </p:nvSpPr>
        <p:spPr>
          <a:xfrm>
            <a:off x="2138200" y="4426125"/>
            <a:ext cx="3786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/>
          <p:nvPr/>
        </p:nvSpPr>
        <p:spPr>
          <a:xfrm>
            <a:off x="4071050" y="4426125"/>
            <a:ext cx="3786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6003900" y="4426125"/>
            <a:ext cx="3786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7936750" y="4426125"/>
            <a:ext cx="3786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1202550" y="1775975"/>
            <a:ext cx="935700" cy="850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5070388" y="1775975"/>
            <a:ext cx="935700" cy="850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/>
          <p:nvPr/>
        </p:nvSpPr>
        <p:spPr>
          <a:xfrm>
            <a:off x="883975" y="1326950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2849800" y="1326950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4715238" y="1326950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6671525" y="1326950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45"/>
          <p:cNvCxnSpPr>
            <a:stCxn id="393" idx="3"/>
          </p:cNvCxnSpPr>
          <p:nvPr/>
        </p:nvCxnSpPr>
        <p:spPr>
          <a:xfrm>
            <a:off x="2516800" y="4621275"/>
            <a:ext cx="197700" cy="5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45"/>
          <p:cNvCxnSpPr/>
          <p:nvPr/>
        </p:nvCxnSpPr>
        <p:spPr>
          <a:xfrm>
            <a:off x="4449888" y="4618425"/>
            <a:ext cx="197700" cy="5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45"/>
          <p:cNvCxnSpPr/>
          <p:nvPr/>
        </p:nvCxnSpPr>
        <p:spPr>
          <a:xfrm>
            <a:off x="6383000" y="4618425"/>
            <a:ext cx="233100" cy="8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45"/>
          <p:cNvSpPr txBox="1"/>
          <p:nvPr/>
        </p:nvSpPr>
        <p:spPr>
          <a:xfrm>
            <a:off x="8351502" y="4344600"/>
            <a:ext cx="80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Proceed (see next slide)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7" name="Google Shape;407;p45"/>
          <p:cNvSpPr txBox="1"/>
          <p:nvPr/>
        </p:nvSpPr>
        <p:spPr>
          <a:xfrm>
            <a:off x="2516800" y="4621275"/>
            <a:ext cx="8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Proceed</a:t>
            </a:r>
            <a:endParaRPr/>
          </a:p>
        </p:txBody>
      </p:sp>
      <p:sp>
        <p:nvSpPr>
          <p:cNvPr id="408" name="Google Shape;408;p45"/>
          <p:cNvSpPr txBox="1"/>
          <p:nvPr/>
        </p:nvSpPr>
        <p:spPr>
          <a:xfrm>
            <a:off x="4449900" y="4621275"/>
            <a:ext cx="8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Proceed</a:t>
            </a:r>
            <a:endParaRPr/>
          </a:p>
        </p:txBody>
      </p:sp>
      <p:sp>
        <p:nvSpPr>
          <p:cNvPr id="409" name="Google Shape;409;p45"/>
          <p:cNvSpPr txBox="1"/>
          <p:nvPr/>
        </p:nvSpPr>
        <p:spPr>
          <a:xfrm>
            <a:off x="6383000" y="4618425"/>
            <a:ext cx="8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Proceed</a:t>
            </a:r>
            <a:endParaRPr/>
          </a:p>
        </p:txBody>
      </p:sp>
      <p:cxnSp>
        <p:nvCxnSpPr>
          <p:cNvPr id="410" name="Google Shape;410;p45"/>
          <p:cNvCxnSpPr>
            <a:stCxn id="397" idx="3"/>
          </p:cNvCxnSpPr>
          <p:nvPr/>
        </p:nvCxnSpPr>
        <p:spPr>
          <a:xfrm>
            <a:off x="2138250" y="2201375"/>
            <a:ext cx="1038000" cy="7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45"/>
          <p:cNvCxnSpPr>
            <a:stCxn id="398" idx="3"/>
          </p:cNvCxnSpPr>
          <p:nvPr/>
        </p:nvCxnSpPr>
        <p:spPr>
          <a:xfrm>
            <a:off x="6006088" y="2201375"/>
            <a:ext cx="1012500" cy="7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45"/>
          <p:cNvSpPr txBox="1"/>
          <p:nvPr/>
        </p:nvSpPr>
        <p:spPr>
          <a:xfrm>
            <a:off x="2370450" y="1775975"/>
            <a:ext cx="80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Activate timer</a:t>
            </a:r>
            <a:endParaRPr/>
          </a:p>
        </p:txBody>
      </p:sp>
      <p:sp>
        <p:nvSpPr>
          <p:cNvPr id="413" name="Google Shape;413;p45"/>
          <p:cNvSpPr txBox="1"/>
          <p:nvPr/>
        </p:nvSpPr>
        <p:spPr>
          <a:xfrm>
            <a:off x="6313000" y="1775975"/>
            <a:ext cx="70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Activate timer</a:t>
            </a:r>
            <a:endParaRPr/>
          </a:p>
        </p:txBody>
      </p:sp>
      <p:sp>
        <p:nvSpPr>
          <p:cNvPr id="414" name="Google Shape;414;p45"/>
          <p:cNvSpPr txBox="1"/>
          <p:nvPr/>
        </p:nvSpPr>
        <p:spPr>
          <a:xfrm>
            <a:off x="783213" y="986400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45"/>
          <p:cNvSpPr txBox="1"/>
          <p:nvPr/>
        </p:nvSpPr>
        <p:spPr>
          <a:xfrm>
            <a:off x="2715713" y="986400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45"/>
          <p:cNvSpPr txBox="1"/>
          <p:nvPr/>
        </p:nvSpPr>
        <p:spPr>
          <a:xfrm>
            <a:off x="4648188" y="986400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6616088" y="986400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45"/>
          <p:cNvSpPr txBox="1"/>
          <p:nvPr/>
        </p:nvSpPr>
        <p:spPr>
          <a:xfrm>
            <a:off x="1049700" y="225025"/>
            <a:ext cx="753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[Complex Task]</a:t>
            </a: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Resolve a particular conflict with a child in a peaceful manner, and come to an agreement that the parent can reference. (Continued)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63" y="929975"/>
            <a:ext cx="1780091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778" y="929975"/>
            <a:ext cx="1780091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131" y="929975"/>
            <a:ext cx="1780091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0484" y="929975"/>
            <a:ext cx="1780091" cy="38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6"/>
          <p:cNvSpPr txBox="1"/>
          <p:nvPr/>
        </p:nvSpPr>
        <p:spPr>
          <a:xfrm>
            <a:off x="807000" y="159075"/>
            <a:ext cx="753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[Complex Task]</a:t>
            </a: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Resolve a particular conflict with a child in a peaceful manner, and come to an agreement that the parent can reference. (Continued)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46"/>
          <p:cNvSpPr/>
          <p:nvPr/>
        </p:nvSpPr>
        <p:spPr>
          <a:xfrm>
            <a:off x="598225" y="1121775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 txBox="1"/>
          <p:nvPr/>
        </p:nvSpPr>
        <p:spPr>
          <a:xfrm>
            <a:off x="497463" y="781225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46"/>
          <p:cNvSpPr/>
          <p:nvPr/>
        </p:nvSpPr>
        <p:spPr>
          <a:xfrm>
            <a:off x="2706550" y="1121775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6"/>
          <p:cNvSpPr txBox="1"/>
          <p:nvPr/>
        </p:nvSpPr>
        <p:spPr>
          <a:xfrm>
            <a:off x="2605788" y="781225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2" name="Google Shape;432;p46"/>
          <p:cNvSpPr/>
          <p:nvPr/>
        </p:nvSpPr>
        <p:spPr>
          <a:xfrm>
            <a:off x="4803888" y="1121775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6"/>
          <p:cNvSpPr txBox="1"/>
          <p:nvPr/>
        </p:nvSpPr>
        <p:spPr>
          <a:xfrm>
            <a:off x="4703125" y="781225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4" name="Google Shape;434;p46"/>
          <p:cNvSpPr/>
          <p:nvPr/>
        </p:nvSpPr>
        <p:spPr>
          <a:xfrm>
            <a:off x="6901225" y="1121775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6"/>
          <p:cNvSpPr txBox="1"/>
          <p:nvPr/>
        </p:nvSpPr>
        <p:spPr>
          <a:xfrm>
            <a:off x="6800463" y="781225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6" name="Google Shape;436;p46"/>
          <p:cNvSpPr/>
          <p:nvPr/>
        </p:nvSpPr>
        <p:spPr>
          <a:xfrm>
            <a:off x="919663" y="1578150"/>
            <a:ext cx="935700" cy="850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46"/>
          <p:cNvCxnSpPr>
            <a:stCxn id="436" idx="3"/>
            <a:endCxn id="438" idx="3"/>
          </p:cNvCxnSpPr>
          <p:nvPr/>
        </p:nvCxnSpPr>
        <p:spPr>
          <a:xfrm>
            <a:off x="1855363" y="2003550"/>
            <a:ext cx="1227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46"/>
          <p:cNvSpPr txBox="1"/>
          <p:nvPr/>
        </p:nvSpPr>
        <p:spPr>
          <a:xfrm>
            <a:off x="2277550" y="1757250"/>
            <a:ext cx="80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Activate timer</a:t>
            </a:r>
            <a:endParaRPr/>
          </a:p>
        </p:txBody>
      </p:sp>
      <p:sp>
        <p:nvSpPr>
          <p:cNvPr id="439" name="Google Shape;439;p46"/>
          <p:cNvSpPr/>
          <p:nvPr/>
        </p:nvSpPr>
        <p:spPr>
          <a:xfrm>
            <a:off x="5110663" y="1578150"/>
            <a:ext cx="935700" cy="8508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46"/>
          <p:cNvCxnSpPr>
            <a:stCxn id="439" idx="3"/>
            <a:endCxn id="441" idx="3"/>
          </p:cNvCxnSpPr>
          <p:nvPr/>
        </p:nvCxnSpPr>
        <p:spPr>
          <a:xfrm>
            <a:off x="6046363" y="2003550"/>
            <a:ext cx="1227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6"/>
          <p:cNvSpPr txBox="1"/>
          <p:nvPr/>
        </p:nvSpPr>
        <p:spPr>
          <a:xfrm>
            <a:off x="6468550" y="1757250"/>
            <a:ext cx="80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Activate timer</a:t>
            </a:r>
            <a:endParaRPr/>
          </a:p>
        </p:txBody>
      </p:sp>
      <p:sp>
        <p:nvSpPr>
          <p:cNvPr id="442" name="Google Shape;442;p46"/>
          <p:cNvSpPr/>
          <p:nvPr/>
        </p:nvSpPr>
        <p:spPr>
          <a:xfrm>
            <a:off x="1855375" y="4195325"/>
            <a:ext cx="3786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6"/>
          <p:cNvSpPr txBox="1"/>
          <p:nvPr/>
        </p:nvSpPr>
        <p:spPr>
          <a:xfrm>
            <a:off x="2233975" y="4544375"/>
            <a:ext cx="8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Proceed</a:t>
            </a:r>
            <a:endParaRPr/>
          </a:p>
        </p:txBody>
      </p:sp>
      <p:sp>
        <p:nvSpPr>
          <p:cNvPr id="444" name="Google Shape;444;p46"/>
          <p:cNvSpPr/>
          <p:nvPr/>
        </p:nvSpPr>
        <p:spPr>
          <a:xfrm>
            <a:off x="3946813" y="4195325"/>
            <a:ext cx="3786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6"/>
          <p:cNvSpPr txBox="1"/>
          <p:nvPr/>
        </p:nvSpPr>
        <p:spPr>
          <a:xfrm>
            <a:off x="4325413" y="4544375"/>
            <a:ext cx="8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Proceed</a:t>
            </a:r>
            <a:endParaRPr/>
          </a:p>
        </p:txBody>
      </p:sp>
      <p:sp>
        <p:nvSpPr>
          <p:cNvPr id="446" name="Google Shape;446;p46"/>
          <p:cNvSpPr/>
          <p:nvPr/>
        </p:nvSpPr>
        <p:spPr>
          <a:xfrm>
            <a:off x="6038275" y="4195325"/>
            <a:ext cx="3786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6"/>
          <p:cNvSpPr txBox="1"/>
          <p:nvPr/>
        </p:nvSpPr>
        <p:spPr>
          <a:xfrm>
            <a:off x="6416875" y="4544375"/>
            <a:ext cx="8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Proceed</a:t>
            </a:r>
            <a:endParaRPr/>
          </a:p>
        </p:txBody>
      </p:sp>
      <p:sp>
        <p:nvSpPr>
          <p:cNvPr id="448" name="Google Shape;448;p46"/>
          <p:cNvSpPr/>
          <p:nvPr/>
        </p:nvSpPr>
        <p:spPr>
          <a:xfrm>
            <a:off x="8129725" y="4195325"/>
            <a:ext cx="3786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 txBox="1"/>
          <p:nvPr/>
        </p:nvSpPr>
        <p:spPr>
          <a:xfrm>
            <a:off x="8508325" y="4390475"/>
            <a:ext cx="80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Proceed (see next slide)</a:t>
            </a:r>
            <a:endParaRPr/>
          </a:p>
        </p:txBody>
      </p:sp>
      <p:cxnSp>
        <p:nvCxnSpPr>
          <p:cNvPr id="450" name="Google Shape;450;p46"/>
          <p:cNvCxnSpPr/>
          <p:nvPr/>
        </p:nvCxnSpPr>
        <p:spPr>
          <a:xfrm flipH="1" rot="10800000">
            <a:off x="2233975" y="4385075"/>
            <a:ext cx="469500" cy="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46"/>
          <p:cNvCxnSpPr/>
          <p:nvPr/>
        </p:nvCxnSpPr>
        <p:spPr>
          <a:xfrm flipH="1" rot="10800000">
            <a:off x="4304250" y="4385075"/>
            <a:ext cx="469500" cy="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46"/>
          <p:cNvCxnSpPr/>
          <p:nvPr/>
        </p:nvCxnSpPr>
        <p:spPr>
          <a:xfrm flipH="1" rot="10800000">
            <a:off x="6416875" y="4385075"/>
            <a:ext cx="469500" cy="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812" y="984950"/>
            <a:ext cx="1780091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953" y="984950"/>
            <a:ext cx="1780091" cy="3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094" y="984950"/>
            <a:ext cx="1780091" cy="38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/>
          <p:cNvSpPr txBox="1"/>
          <p:nvPr/>
        </p:nvSpPr>
        <p:spPr>
          <a:xfrm>
            <a:off x="807000" y="159075"/>
            <a:ext cx="753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[Complex Task]</a:t>
            </a:r>
            <a:r>
              <a:rPr b="1" lang="en" sz="16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Resolve a particular conflict with a child in a peaceful manner, and come to an agreement that the parent can reference. (Continued)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1" name="Google Shape;461;p47"/>
          <p:cNvSpPr/>
          <p:nvPr/>
        </p:nvSpPr>
        <p:spPr>
          <a:xfrm>
            <a:off x="1465575" y="1176725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7"/>
          <p:cNvSpPr txBox="1"/>
          <p:nvPr/>
        </p:nvSpPr>
        <p:spPr>
          <a:xfrm>
            <a:off x="1364813" y="836175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" name="Google Shape;463;p47"/>
          <p:cNvSpPr/>
          <p:nvPr/>
        </p:nvSpPr>
        <p:spPr>
          <a:xfrm>
            <a:off x="3782725" y="1176725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7"/>
          <p:cNvSpPr txBox="1"/>
          <p:nvPr/>
        </p:nvSpPr>
        <p:spPr>
          <a:xfrm>
            <a:off x="3681963" y="836175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5" name="Google Shape;465;p47"/>
          <p:cNvSpPr/>
          <p:nvPr/>
        </p:nvSpPr>
        <p:spPr>
          <a:xfrm>
            <a:off x="6099850" y="1176725"/>
            <a:ext cx="198900" cy="1950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7"/>
          <p:cNvSpPr txBox="1"/>
          <p:nvPr/>
        </p:nvSpPr>
        <p:spPr>
          <a:xfrm>
            <a:off x="5999088" y="836175"/>
            <a:ext cx="6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Back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47"/>
          <p:cNvSpPr/>
          <p:nvPr/>
        </p:nvSpPr>
        <p:spPr>
          <a:xfrm>
            <a:off x="2701625" y="4250275"/>
            <a:ext cx="3786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47"/>
          <p:cNvCxnSpPr/>
          <p:nvPr/>
        </p:nvCxnSpPr>
        <p:spPr>
          <a:xfrm flipH="1" rot="10800000">
            <a:off x="3080225" y="4442725"/>
            <a:ext cx="469500" cy="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47"/>
          <p:cNvSpPr txBox="1"/>
          <p:nvPr/>
        </p:nvSpPr>
        <p:spPr>
          <a:xfrm>
            <a:off x="3080225" y="4448125"/>
            <a:ext cx="8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Proceed</a:t>
            </a:r>
            <a:endParaRPr/>
          </a:p>
        </p:txBody>
      </p:sp>
      <p:sp>
        <p:nvSpPr>
          <p:cNvPr id="470" name="Google Shape;470;p47"/>
          <p:cNvSpPr/>
          <p:nvPr/>
        </p:nvSpPr>
        <p:spPr>
          <a:xfrm>
            <a:off x="4987625" y="4250275"/>
            <a:ext cx="3786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7"/>
          <p:cNvSpPr txBox="1"/>
          <p:nvPr/>
        </p:nvSpPr>
        <p:spPr>
          <a:xfrm>
            <a:off x="5366225" y="4448125"/>
            <a:ext cx="80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Proceed</a:t>
            </a:r>
            <a:endParaRPr/>
          </a:p>
        </p:txBody>
      </p:sp>
      <p:cxnSp>
        <p:nvCxnSpPr>
          <p:cNvPr id="472" name="Google Shape;472;p47"/>
          <p:cNvCxnSpPr>
            <a:endCxn id="471" idx="0"/>
          </p:cNvCxnSpPr>
          <p:nvPr/>
        </p:nvCxnSpPr>
        <p:spPr>
          <a:xfrm>
            <a:off x="5366225" y="4448125"/>
            <a:ext cx="402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47"/>
          <p:cNvSpPr/>
          <p:nvPr/>
        </p:nvSpPr>
        <p:spPr>
          <a:xfrm>
            <a:off x="6063775" y="4052425"/>
            <a:ext cx="1715400" cy="390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7"/>
          <p:cNvSpPr txBox="1"/>
          <p:nvPr/>
        </p:nvSpPr>
        <p:spPr>
          <a:xfrm>
            <a:off x="7914525" y="4001275"/>
            <a:ext cx="107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Back to conflict resolution page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Prototype Overview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/>
          <p:nvPr/>
        </p:nvSpPr>
        <p:spPr>
          <a:xfrm>
            <a:off x="916050" y="476175"/>
            <a:ext cx="731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use </a:t>
            </a:r>
            <a:r>
              <a:rPr b="1" lang="en" sz="24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Figma</a:t>
            </a:r>
            <a:r>
              <a:rPr b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as our design and prototyping tool.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6" name="Google Shape;4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488" y="2526500"/>
            <a:ext cx="637025" cy="9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9"/>
          <p:cNvSpPr txBox="1"/>
          <p:nvPr/>
        </p:nvSpPr>
        <p:spPr>
          <a:xfrm>
            <a:off x="5112300" y="1491963"/>
            <a:ext cx="3230400" cy="3024600"/>
          </a:xfrm>
          <a:prstGeom prst="rect">
            <a:avLst/>
          </a:prstGeom>
          <a:solidFill>
            <a:srgbClr val="CD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Figma has a learning curve for newcomers.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It takes some trial and error to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successfully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set up the prototyping navigation.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are glad that by the end of A6 we have made great progresses in using Figma!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49"/>
          <p:cNvSpPr txBox="1"/>
          <p:nvPr/>
        </p:nvSpPr>
        <p:spPr>
          <a:xfrm>
            <a:off x="801300" y="1491975"/>
            <a:ext cx="3230400" cy="3024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It provides us with real-time online collaboration which makes the iteration of design, feedback, and exploring possibilities easier across the team.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It also supports turning the design into a working prototype with clicks/taps and navigation, just like a mobile phone app.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9" name="Google Shape;489;p49"/>
          <p:cNvSpPr txBox="1"/>
          <p:nvPr/>
        </p:nvSpPr>
        <p:spPr>
          <a:xfrm>
            <a:off x="1411200" y="1030275"/>
            <a:ext cx="201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What was easy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0" name="Google Shape;490;p49"/>
          <p:cNvSpPr txBox="1"/>
          <p:nvPr/>
        </p:nvSpPr>
        <p:spPr>
          <a:xfrm>
            <a:off x="5348850" y="1030275"/>
            <a:ext cx="27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What was difficult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0"/>
          <p:cNvSpPr txBox="1"/>
          <p:nvPr>
            <p:ph type="title"/>
          </p:nvPr>
        </p:nvSpPr>
        <p:spPr>
          <a:xfrm>
            <a:off x="457200" y="2613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497" name="Google Shape;497;p50"/>
          <p:cNvSpPr txBox="1"/>
          <p:nvPr/>
        </p:nvSpPr>
        <p:spPr>
          <a:xfrm>
            <a:off x="457200" y="918975"/>
            <a:ext cx="49710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We only implemented functional screens that cover our main features.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Some screens or views such as Settings and Profile are not implemented yet, since they contain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least-used functionalities and most of them are standardized procedures that are not unique to our app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Users cannot do things that could change the data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such as successfully posting a question, or seeing the new agreement you just reached with your children in history, since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most data is still hard-coded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Most screens show the pre-defined stale text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since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only have a limited amount of mock data.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Actions that require actual mobile phone systems are not available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such as typing, recording and counting down on a timer.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50"/>
          <p:cNvSpPr/>
          <p:nvPr/>
        </p:nvSpPr>
        <p:spPr>
          <a:xfrm>
            <a:off x="6058950" y="1698775"/>
            <a:ext cx="2133000" cy="1123200"/>
          </a:xfrm>
          <a:prstGeom prst="rect">
            <a:avLst/>
          </a:prstGeom>
          <a:noFill/>
          <a:ln cap="flat" cmpd="sng" w="19050">
            <a:solidFill>
              <a:srgbClr val="FF6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0"/>
          <p:cNvSpPr/>
          <p:nvPr/>
        </p:nvSpPr>
        <p:spPr>
          <a:xfrm>
            <a:off x="6058950" y="4020300"/>
            <a:ext cx="2133000" cy="1123200"/>
          </a:xfrm>
          <a:prstGeom prst="rect">
            <a:avLst/>
          </a:prstGeom>
          <a:noFill/>
          <a:ln cap="flat" cmpd="sng" w="19050">
            <a:solidFill>
              <a:srgbClr val="FF6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0" name="Google Shape;500;p50"/>
          <p:cNvCxnSpPr>
            <a:endCxn id="499" idx="3"/>
          </p:cNvCxnSpPr>
          <p:nvPr/>
        </p:nvCxnSpPr>
        <p:spPr>
          <a:xfrm flipH="1" rot="-5400000">
            <a:off x="7033200" y="3423150"/>
            <a:ext cx="2316900" cy="600"/>
          </a:xfrm>
          <a:prstGeom prst="bentConnector4">
            <a:avLst>
              <a:gd fmla="val -406" name="adj1"/>
              <a:gd fmla="val 69291667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50"/>
          <p:cNvSpPr txBox="1"/>
          <p:nvPr/>
        </p:nvSpPr>
        <p:spPr>
          <a:xfrm>
            <a:off x="8446650" y="1855400"/>
            <a:ext cx="7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[Mock]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2634" cy="5170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1"/>
          <p:cNvSpPr txBox="1"/>
          <p:nvPr>
            <p:ph type="title"/>
          </p:nvPr>
        </p:nvSpPr>
        <p:spPr>
          <a:xfrm>
            <a:off x="457200" y="2613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Wizard of Oz</a:t>
            </a:r>
            <a:endParaRPr/>
          </a:p>
        </p:txBody>
      </p:sp>
      <p:sp>
        <p:nvSpPr>
          <p:cNvPr id="508" name="Google Shape;508;p51"/>
          <p:cNvSpPr txBox="1"/>
          <p:nvPr/>
        </p:nvSpPr>
        <p:spPr>
          <a:xfrm>
            <a:off x="457200" y="879300"/>
            <a:ext cx="42330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Recommendations and personalizations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will have to be implemented by Wizard of Oz such as Recommended Topics and Trending Now, since it’s a completely different story to build a recommendation system.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51"/>
          <p:cNvSpPr txBox="1"/>
          <p:nvPr>
            <p:ph type="title"/>
          </p:nvPr>
        </p:nvSpPr>
        <p:spPr>
          <a:xfrm>
            <a:off x="457200" y="21330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Hard-coded Items</a:t>
            </a:r>
            <a:endParaRPr/>
          </a:p>
        </p:txBody>
      </p:sp>
      <p:sp>
        <p:nvSpPr>
          <p:cNvPr id="510" name="Google Shape;510;p51"/>
          <p:cNvSpPr txBox="1"/>
          <p:nvPr/>
        </p:nvSpPr>
        <p:spPr>
          <a:xfrm>
            <a:off x="457200" y="2705700"/>
            <a:ext cx="40539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All user profiles.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 user profiles/avatars in the Community tab are mocked.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Community posts made by parents and experts.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These contents are generated by ourselves and do not represent real parents or experts’ opinions.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All practice questions.</a:t>
            </a:r>
            <a:r>
              <a:rPr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don’t have comprehensive practice sets.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Entries in the Resolution History.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put in some hard-coded agreements to showcase the design.</a:t>
            </a:r>
            <a:endParaRPr sz="13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6" name="Google Shape;516;p52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 Prototype Screenshots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"/>
          <p:cNvSpPr txBox="1"/>
          <p:nvPr>
            <p:ph type="title"/>
          </p:nvPr>
        </p:nvSpPr>
        <p:spPr>
          <a:xfrm>
            <a:off x="457200" y="413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Prototype (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/>
              <a:t>)</a:t>
            </a:r>
            <a:endParaRPr/>
          </a:p>
        </p:txBody>
      </p:sp>
      <p:pic>
        <p:nvPicPr>
          <p:cNvPr id="522" name="Google Shape;52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88" y="986400"/>
            <a:ext cx="7745014" cy="41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DF1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523775" y="534163"/>
            <a:ext cx="23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F75"/>
                </a:solidFill>
              </a:rPr>
              <a:t>Value Proposition</a:t>
            </a:r>
            <a:endParaRPr sz="2000">
              <a:solidFill>
                <a:srgbClr val="008F75"/>
              </a:solidFill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523775" y="975213"/>
            <a:ext cx="183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Grow together.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27"/>
          <p:cNvSpPr txBox="1"/>
          <p:nvPr>
            <p:ph type="title"/>
          </p:nvPr>
        </p:nvSpPr>
        <p:spPr>
          <a:xfrm>
            <a:off x="523775" y="1466588"/>
            <a:ext cx="23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F75"/>
                </a:solidFill>
              </a:rPr>
              <a:t>The Problem</a:t>
            </a:r>
            <a:endParaRPr sz="2000">
              <a:solidFill>
                <a:srgbClr val="008F75"/>
              </a:solidFill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523775" y="1912813"/>
            <a:ext cx="4419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Parents sometimes feel inadequate in their parenting efforts and would like validation and guidance. They also express concerns about handling conflicts with their children and want more productive conflict resolution.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7"/>
          <p:cNvSpPr txBox="1"/>
          <p:nvPr>
            <p:ph type="title"/>
          </p:nvPr>
        </p:nvSpPr>
        <p:spPr>
          <a:xfrm>
            <a:off x="523775" y="2988513"/>
            <a:ext cx="23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8F75"/>
                </a:solidFill>
              </a:rPr>
              <a:t>The Solution</a:t>
            </a:r>
            <a:endParaRPr sz="2000">
              <a:solidFill>
                <a:srgbClr val="008F75"/>
              </a:solidFill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523775" y="3450413"/>
            <a:ext cx="4419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Nurtue exists to improve relationships between parents and their children by promoting healthy communication habits and communal support. Nurtue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connects parents with experts for recommendations,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uses quizzes to help parents practice parenting skills and 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makes conflict resolution between parents and kids more meaningful.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252" y="443813"/>
            <a:ext cx="998626" cy="102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825" y="459063"/>
            <a:ext cx="4225375" cy="42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 txBox="1"/>
          <p:nvPr>
            <p:ph type="title"/>
          </p:nvPr>
        </p:nvSpPr>
        <p:spPr>
          <a:xfrm>
            <a:off x="457200" y="32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Simple Task Sketches</a:t>
            </a:r>
            <a:endParaRPr/>
          </a:p>
        </p:txBody>
      </p:sp>
      <p:pic>
        <p:nvPicPr>
          <p:cNvPr id="528" name="Google Shape;5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25" y="1138800"/>
            <a:ext cx="4980751" cy="38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4"/>
          <p:cNvSpPr txBox="1"/>
          <p:nvPr/>
        </p:nvSpPr>
        <p:spPr>
          <a:xfrm>
            <a:off x="2119100" y="521050"/>
            <a:ext cx="481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Share your parenting struggles to get advice from fellow parents or/and experts in the field.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"/>
          <p:cNvSpPr txBox="1"/>
          <p:nvPr>
            <p:ph type="title"/>
          </p:nvPr>
        </p:nvSpPr>
        <p:spPr>
          <a:xfrm>
            <a:off x="457200" y="32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Moderate Task Sketches</a:t>
            </a:r>
            <a:endParaRPr/>
          </a:p>
        </p:txBody>
      </p:sp>
      <p:sp>
        <p:nvSpPr>
          <p:cNvPr id="535" name="Google Shape;535;p55"/>
          <p:cNvSpPr txBox="1"/>
          <p:nvPr/>
        </p:nvSpPr>
        <p:spPr>
          <a:xfrm>
            <a:off x="2119100" y="521050"/>
            <a:ext cx="4812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more effective language to communicate with your child through interactive modules.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6" name="Google Shape;536;p55"/>
          <p:cNvPicPr preferRelativeResize="0"/>
          <p:nvPr/>
        </p:nvPicPr>
        <p:blipFill rotWithShape="1">
          <a:blip r:embed="rId3">
            <a:alphaModFix/>
          </a:blip>
          <a:srcRect b="25169" l="0" r="0" t="10702"/>
          <a:stretch/>
        </p:blipFill>
        <p:spPr>
          <a:xfrm>
            <a:off x="2082125" y="1043350"/>
            <a:ext cx="4885950" cy="410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/>
          <p:nvPr>
            <p:ph type="title"/>
          </p:nvPr>
        </p:nvSpPr>
        <p:spPr>
          <a:xfrm>
            <a:off x="457200" y="32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Revised Complex Task Sketches</a:t>
            </a:r>
            <a:endParaRPr/>
          </a:p>
        </p:txBody>
      </p:sp>
      <p:sp>
        <p:nvSpPr>
          <p:cNvPr id="542" name="Google Shape;542;p56"/>
          <p:cNvSpPr txBox="1"/>
          <p:nvPr/>
        </p:nvSpPr>
        <p:spPr>
          <a:xfrm>
            <a:off x="2119100" y="521050"/>
            <a:ext cx="481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Resolve a particular conflict with a child in a peaceful manner, and come to an agreement that the parent can reference.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3" name="Google Shape;543;p56"/>
          <p:cNvPicPr preferRelativeResize="0"/>
          <p:nvPr/>
        </p:nvPicPr>
        <p:blipFill rotWithShape="1">
          <a:blip r:embed="rId3">
            <a:alphaModFix/>
          </a:blip>
          <a:srcRect b="20859" l="0" r="0" t="12814"/>
          <a:stretch/>
        </p:blipFill>
        <p:spPr>
          <a:xfrm>
            <a:off x="2341799" y="1151350"/>
            <a:ext cx="4460399" cy="387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10270"/>
          </a:srgbClr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/>
          <p:nvPr>
            <p:ph type="title"/>
          </p:nvPr>
        </p:nvSpPr>
        <p:spPr>
          <a:xfrm>
            <a:off x="457200" y="327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Med-Fi Prototype Screens</a:t>
            </a:r>
            <a:endParaRPr/>
          </a:p>
        </p:txBody>
      </p:sp>
      <p:pic>
        <p:nvPicPr>
          <p:cNvPr id="549" name="Google Shape;5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650" y="710175"/>
            <a:ext cx="1956146" cy="423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196" y="710175"/>
            <a:ext cx="1956146" cy="423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352325" y="274775"/>
            <a:ext cx="47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Encoded Values</a:t>
            </a:r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3044387" y="1448825"/>
            <a:ext cx="2763300" cy="2763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8"/>
          <p:cNvSpPr/>
          <p:nvPr/>
        </p:nvSpPr>
        <p:spPr>
          <a:xfrm>
            <a:off x="5187357" y="1556292"/>
            <a:ext cx="550800" cy="550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8"/>
          <p:cNvSpPr/>
          <p:nvPr/>
        </p:nvSpPr>
        <p:spPr>
          <a:xfrm>
            <a:off x="5187357" y="3415645"/>
            <a:ext cx="550800" cy="55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28"/>
          <p:cNvSpPr/>
          <p:nvPr/>
        </p:nvSpPr>
        <p:spPr>
          <a:xfrm>
            <a:off x="3122946" y="1556292"/>
            <a:ext cx="550800" cy="550800"/>
          </a:xfrm>
          <a:prstGeom prst="ellipse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" name="Google Shape;135;p28"/>
          <p:cNvSpPr/>
          <p:nvPr/>
        </p:nvSpPr>
        <p:spPr>
          <a:xfrm>
            <a:off x="3122946" y="3415645"/>
            <a:ext cx="550800" cy="550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6" name="Google Shape;136;p28"/>
          <p:cNvGrpSpPr/>
          <p:nvPr/>
        </p:nvGrpSpPr>
        <p:grpSpPr>
          <a:xfrm>
            <a:off x="224613" y="1186250"/>
            <a:ext cx="2353887" cy="1388850"/>
            <a:chOff x="224613" y="1491050"/>
            <a:chExt cx="2353887" cy="1388850"/>
          </a:xfrm>
        </p:grpSpPr>
        <p:sp>
          <p:nvSpPr>
            <p:cNvPr id="137" name="Google Shape;137;p28"/>
            <p:cNvSpPr txBox="1"/>
            <p:nvPr/>
          </p:nvSpPr>
          <p:spPr>
            <a:xfrm>
              <a:off x="224700" y="1861100"/>
              <a:ext cx="2353800" cy="10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Support parents’ and children’s mental well-being by giving them useful tools and practices.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Features</a:t>
              </a:r>
              <a:endParaRPr b="1" sz="12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04800" lvl="0" marL="457200" rtl="0" algn="r">
                <a:spcBef>
                  <a:spcPts val="0"/>
                </a:spcBef>
                <a:spcAft>
                  <a:spcPts val="0"/>
                </a:spcAft>
                <a:buClr>
                  <a:srgbClr val="008F75"/>
                </a:buClr>
                <a:buSzPts val="1200"/>
                <a:buFont typeface="Proxima Nova"/>
                <a:buChar char="●"/>
              </a:pPr>
              <a:r>
                <a:rPr b="1" lang="en" sz="12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Conflict Resolution</a:t>
              </a:r>
              <a:endParaRPr b="1" sz="12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04800" lvl="0" marL="457200" rtl="0" algn="r">
                <a:spcBef>
                  <a:spcPts val="0"/>
                </a:spcBef>
                <a:spcAft>
                  <a:spcPts val="0"/>
                </a:spcAft>
                <a:buClr>
                  <a:srgbClr val="008F75"/>
                </a:buClr>
                <a:buSzPts val="1200"/>
                <a:buFont typeface="Proxima Nova"/>
                <a:buChar char="●"/>
              </a:pPr>
              <a:r>
                <a:rPr b="1" lang="en" sz="12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Communication Practice</a:t>
              </a:r>
              <a:endParaRPr b="1" sz="12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8" name="Google Shape;138;p28"/>
            <p:cNvSpPr txBox="1"/>
            <p:nvPr/>
          </p:nvSpPr>
          <p:spPr>
            <a:xfrm>
              <a:off x="224613" y="1491050"/>
              <a:ext cx="23538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8F7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Wellness</a:t>
              </a:r>
              <a:endParaRPr b="1" sz="18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9" name="Google Shape;139;p28"/>
          <p:cNvGrpSpPr/>
          <p:nvPr/>
        </p:nvGrpSpPr>
        <p:grpSpPr>
          <a:xfrm>
            <a:off x="298375" y="3218572"/>
            <a:ext cx="2280126" cy="1723676"/>
            <a:chOff x="298373" y="3523475"/>
            <a:chExt cx="2280126" cy="1547702"/>
          </a:xfrm>
        </p:grpSpPr>
        <p:sp>
          <p:nvSpPr>
            <p:cNvPr id="140" name="Google Shape;140;p28"/>
            <p:cNvSpPr txBox="1"/>
            <p:nvPr/>
          </p:nvSpPr>
          <p:spPr>
            <a:xfrm>
              <a:off x="298373" y="3861877"/>
              <a:ext cx="2280000" cy="12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Help parents record questions and agreements to </a:t>
              </a: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facilitate</a:t>
              </a: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future problem solving and conflict resolution.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Features</a:t>
              </a:r>
              <a:endParaRPr b="1" sz="12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04800" lvl="0" marL="457200" rtl="0" algn="r">
                <a:spcBef>
                  <a:spcPts val="0"/>
                </a:spcBef>
                <a:spcAft>
                  <a:spcPts val="0"/>
                </a:spcAft>
                <a:buClr>
                  <a:srgbClr val="FF6954"/>
                </a:buClr>
                <a:buSzPts val="1200"/>
                <a:buFont typeface="Proxima Nova"/>
                <a:buChar char="●"/>
              </a:pPr>
              <a:r>
                <a:rPr b="1" lang="en" sz="12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Conflict Resolution</a:t>
              </a:r>
              <a:endParaRPr b="1" sz="12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04800" lvl="0" marL="457200" rtl="0" algn="r">
                <a:spcBef>
                  <a:spcPts val="0"/>
                </a:spcBef>
                <a:spcAft>
                  <a:spcPts val="0"/>
                </a:spcAft>
                <a:buClr>
                  <a:srgbClr val="FF6954"/>
                </a:buClr>
                <a:buSzPts val="1200"/>
                <a:buFont typeface="Proxima Nova"/>
                <a:buChar char="●"/>
              </a:pPr>
              <a:r>
                <a:rPr b="1" lang="en" sz="1200">
                  <a:solidFill>
                    <a:srgbClr val="FF695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Community Q&amp;A</a:t>
              </a:r>
              <a:endParaRPr b="1" sz="12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1" name="Google Shape;141;p28"/>
            <p:cNvSpPr txBox="1"/>
            <p:nvPr/>
          </p:nvSpPr>
          <p:spPr>
            <a:xfrm>
              <a:off x="457199" y="3523475"/>
              <a:ext cx="21213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Efficiency</a:t>
              </a:r>
              <a:endParaRPr b="1" sz="18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2" name="Google Shape;142;p28"/>
          <p:cNvGrpSpPr/>
          <p:nvPr/>
        </p:nvGrpSpPr>
        <p:grpSpPr>
          <a:xfrm>
            <a:off x="6561323" y="1831694"/>
            <a:ext cx="2353808" cy="1198145"/>
            <a:chOff x="6561517" y="2200243"/>
            <a:chExt cx="2184306" cy="1741996"/>
          </a:xfrm>
        </p:grpSpPr>
        <p:sp>
          <p:nvSpPr>
            <p:cNvPr id="143" name="Google Shape;143;p28"/>
            <p:cNvSpPr txBox="1"/>
            <p:nvPr/>
          </p:nvSpPr>
          <p:spPr>
            <a:xfrm>
              <a:off x="6561517" y="2600640"/>
              <a:ext cx="2184300" cy="13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Show parents better ways for communicating and </a:t>
              </a: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benefit</a:t>
              </a: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them in the long run.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E8A32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Feature</a:t>
              </a:r>
              <a:endParaRPr b="1" sz="1200">
                <a:solidFill>
                  <a:srgbClr val="E8A32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E8A327"/>
                </a:buClr>
                <a:buSzPts val="1200"/>
                <a:buFont typeface="Proxima Nova"/>
                <a:buChar char="●"/>
              </a:pPr>
              <a:r>
                <a:rPr b="1" lang="en" sz="1200">
                  <a:solidFill>
                    <a:srgbClr val="E8A32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Communication Practice</a:t>
              </a:r>
              <a:endParaRPr b="1" sz="1200">
                <a:solidFill>
                  <a:srgbClr val="E8A32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4" name="Google Shape;144;p28"/>
            <p:cNvSpPr txBox="1"/>
            <p:nvPr/>
          </p:nvSpPr>
          <p:spPr>
            <a:xfrm>
              <a:off x="6561523" y="2200243"/>
              <a:ext cx="21843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E8A32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Self-improvement</a:t>
              </a:r>
              <a:endParaRPr b="1" sz="1800">
                <a:solidFill>
                  <a:srgbClr val="E8A32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5" name="Google Shape;145;p28"/>
          <p:cNvGrpSpPr/>
          <p:nvPr/>
        </p:nvGrpSpPr>
        <p:grpSpPr>
          <a:xfrm>
            <a:off x="6556262" y="3174912"/>
            <a:ext cx="2194838" cy="1346813"/>
            <a:chOff x="6556262" y="3479712"/>
            <a:chExt cx="2194838" cy="1346813"/>
          </a:xfrm>
        </p:grpSpPr>
        <p:sp>
          <p:nvSpPr>
            <p:cNvPr id="146" name="Google Shape;146;p28"/>
            <p:cNvSpPr txBox="1"/>
            <p:nvPr/>
          </p:nvSpPr>
          <p:spPr>
            <a:xfrm>
              <a:off x="6566800" y="3922625"/>
              <a:ext cx="2184300" cy="9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Welcome parents and parenting experts of different backgrounds to discuss their experience.</a:t>
              </a:r>
              <a:endPara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Feature</a:t>
              </a:r>
              <a:endParaRPr b="1"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Proxima Nova"/>
                <a:buChar char="●"/>
              </a:pPr>
              <a:r>
                <a:rPr b="1" lang="en" sz="1200">
                  <a:solidFill>
                    <a:schemeClr val="l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Community Q&amp;A</a:t>
              </a:r>
              <a:endParaRPr b="1"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" name="Google Shape;147;p28"/>
            <p:cNvSpPr txBox="1"/>
            <p:nvPr/>
          </p:nvSpPr>
          <p:spPr>
            <a:xfrm>
              <a:off x="6556262" y="3479712"/>
              <a:ext cx="18927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Inclusion</a:t>
              </a:r>
              <a:endParaRPr b="1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148" name="Google Shape;148;p28"/>
          <p:cNvCxnSpPr>
            <a:stCxn id="134" idx="2"/>
            <a:endCxn id="138" idx="3"/>
          </p:cNvCxnSpPr>
          <p:nvPr/>
        </p:nvCxnSpPr>
        <p:spPr>
          <a:xfrm rot="10800000">
            <a:off x="2578446" y="1355592"/>
            <a:ext cx="544500" cy="476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8"/>
          <p:cNvCxnSpPr>
            <a:stCxn id="135" idx="2"/>
            <a:endCxn id="141" idx="3"/>
          </p:cNvCxnSpPr>
          <p:nvPr/>
        </p:nvCxnSpPr>
        <p:spPr>
          <a:xfrm rot="10800000">
            <a:off x="2578446" y="3411745"/>
            <a:ext cx="544500" cy="2793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8"/>
          <p:cNvCxnSpPr>
            <a:stCxn id="132" idx="6"/>
          </p:cNvCxnSpPr>
          <p:nvPr/>
        </p:nvCxnSpPr>
        <p:spPr>
          <a:xfrm>
            <a:off x="5738157" y="1831692"/>
            <a:ext cx="818100" cy="15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8"/>
          <p:cNvCxnSpPr>
            <a:stCxn id="133" idx="6"/>
            <a:endCxn id="147" idx="1"/>
          </p:cNvCxnSpPr>
          <p:nvPr/>
        </p:nvCxnSpPr>
        <p:spPr>
          <a:xfrm flipH="1" rot="10800000">
            <a:off x="5738157" y="3344245"/>
            <a:ext cx="818100" cy="34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8"/>
          <p:cNvSpPr txBox="1"/>
          <p:nvPr/>
        </p:nvSpPr>
        <p:spPr>
          <a:xfrm>
            <a:off x="3707800" y="94100"/>
            <a:ext cx="5306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latin typeface="Proxima Nova"/>
                <a:ea typeface="Proxima Nova"/>
                <a:cs typeface="Proxima Nova"/>
                <a:sym typeface="Proxima Nova"/>
              </a:rPr>
              <a:t>Value Conflicts</a:t>
            </a:r>
            <a:endParaRPr b="1" i="1"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i="1" lang="en" sz="11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Inclusion</a:t>
            </a:r>
            <a:r>
              <a:rPr i="1" lang="en" sz="1100">
                <a:latin typeface="Proxima Nova"/>
                <a:ea typeface="Proxima Nova"/>
                <a:cs typeface="Proxima Nova"/>
                <a:sym typeface="Proxima Nova"/>
              </a:rPr>
              <a:t> of parents and experts of different backgrounds may reduce the </a:t>
            </a:r>
            <a:r>
              <a:rPr i="1" lang="en" sz="11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efficiency</a:t>
            </a:r>
            <a:r>
              <a:rPr i="1" lang="en" sz="1100">
                <a:latin typeface="Proxima Nova"/>
                <a:ea typeface="Proxima Nova"/>
                <a:cs typeface="Proxima Nova"/>
                <a:sym typeface="Proxima Nova"/>
              </a:rPr>
              <a:t> when parents want to find specific advice for their demographics</a:t>
            </a:r>
            <a:endParaRPr i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i="1" lang="en" sz="1100">
                <a:latin typeface="Proxima Nova"/>
                <a:ea typeface="Proxima Nova"/>
                <a:cs typeface="Proxima Nova"/>
                <a:sym typeface="Proxima Nova"/>
              </a:rPr>
              <a:t>Best ways to reach mental </a:t>
            </a:r>
            <a:r>
              <a:rPr i="1" lang="en" sz="1100">
                <a:solidFill>
                  <a:srgbClr val="008F75"/>
                </a:solidFill>
                <a:latin typeface="Proxima Nova"/>
                <a:ea typeface="Proxima Nova"/>
                <a:cs typeface="Proxima Nova"/>
                <a:sym typeface="Proxima Nova"/>
              </a:rPr>
              <a:t>wellness</a:t>
            </a:r>
            <a:r>
              <a:rPr i="1" lang="en" sz="1100">
                <a:latin typeface="Proxima Nova"/>
                <a:ea typeface="Proxima Nova"/>
                <a:cs typeface="Proxima Nova"/>
                <a:sym typeface="Proxima Nova"/>
              </a:rPr>
              <a:t> may differ depends on parents’ culture backgrounds. What we do may not be truly </a:t>
            </a:r>
            <a:r>
              <a:rPr i="1" lang="en" sz="11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inclusive</a:t>
            </a:r>
            <a:r>
              <a:rPr i="1" lang="en" sz="11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i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799" y="2094870"/>
            <a:ext cx="1436450" cy="147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Tasks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457200" y="413700"/>
            <a:ext cx="181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#1</a:t>
            </a:r>
            <a:endParaRPr/>
          </a:p>
        </p:txBody>
      </p:sp>
      <p:sp>
        <p:nvSpPr>
          <p:cNvPr id="165" name="Google Shape;165;p30"/>
          <p:cNvSpPr txBox="1"/>
          <p:nvPr/>
        </p:nvSpPr>
        <p:spPr>
          <a:xfrm>
            <a:off x="659325" y="2063850"/>
            <a:ext cx="5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Simple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Share your parenting struggles to get advice from fellow parents or/and experts in the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field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659325" y="3871350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No change from the low-fi prototype assignment.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b="12291" l="30352" r="30391" t="10014"/>
          <a:stretch/>
        </p:blipFill>
        <p:spPr>
          <a:xfrm>
            <a:off x="5909575" y="474300"/>
            <a:ext cx="2216700" cy="4387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457200" y="413700"/>
            <a:ext cx="18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#2</a:t>
            </a:r>
            <a:endParaRPr/>
          </a:p>
        </p:txBody>
      </p:sp>
      <p:sp>
        <p:nvSpPr>
          <p:cNvPr id="173" name="Google Shape;173;p31"/>
          <p:cNvSpPr txBox="1"/>
          <p:nvPr/>
        </p:nvSpPr>
        <p:spPr>
          <a:xfrm>
            <a:off x="674100" y="2063850"/>
            <a:ext cx="537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Moderate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Practice more effective language to communicate with your child through interactive modules.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717200" y="3938675"/>
            <a:ext cx="44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No change from the low-fi prototype assignment.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 b="11667" l="30741" r="31381" t="11010"/>
          <a:stretch/>
        </p:blipFill>
        <p:spPr>
          <a:xfrm>
            <a:off x="6033825" y="423900"/>
            <a:ext cx="2104500" cy="429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457200" y="413700"/>
            <a:ext cx="18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#3</a:t>
            </a:r>
            <a:endParaRPr/>
          </a:p>
        </p:txBody>
      </p:sp>
      <p:sp>
        <p:nvSpPr>
          <p:cNvPr id="181" name="Google Shape;181;p32"/>
          <p:cNvSpPr txBox="1"/>
          <p:nvPr/>
        </p:nvSpPr>
        <p:spPr>
          <a:xfrm>
            <a:off x="692975" y="1987650"/>
            <a:ext cx="515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6954"/>
                </a:solidFill>
                <a:latin typeface="Proxima Nova"/>
                <a:ea typeface="Proxima Nova"/>
                <a:cs typeface="Proxima Nova"/>
                <a:sym typeface="Proxima Nova"/>
              </a:rPr>
              <a:t>Complex</a:t>
            </a:r>
            <a:endParaRPr b="1" sz="1800">
              <a:solidFill>
                <a:srgbClr val="FF695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Resolve a particular conflict with a child in a peaceful manner, and come to an agreement that the parent can reference.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692975" y="3859850"/>
            <a:ext cx="51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No change from the low-fi prototype assignment.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 rotWithShape="1">
          <a:blip r:embed="rId3">
            <a:alphaModFix/>
          </a:blip>
          <a:srcRect b="10248" l="30057" r="30487" t="10612"/>
          <a:stretch/>
        </p:blipFill>
        <p:spPr>
          <a:xfrm>
            <a:off x="5975400" y="413700"/>
            <a:ext cx="2180100" cy="437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/>
        </p:nvSpPr>
        <p:spPr>
          <a:xfrm>
            <a:off x="234950" y="330200"/>
            <a:ext cx="8243400" cy="4209600"/>
          </a:xfrm>
          <a:prstGeom prst="rect">
            <a:avLst/>
          </a:prstGeom>
          <a:solidFill>
            <a:srgbClr val="008F7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Needfinding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570364" y="685800"/>
            <a:ext cx="8243400" cy="4209600"/>
          </a:xfrm>
          <a:prstGeom prst="rect">
            <a:avLst/>
          </a:prstGeom>
          <a:solidFill>
            <a:srgbClr val="CDF1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Usability Goals &amp; </a:t>
            </a:r>
            <a:endParaRPr b="1" sz="4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Key Measurements</a:t>
            </a:r>
            <a:endParaRPr sz="4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sitive Parenting Infographics by Slidesgo">
  <a:themeElements>
    <a:clrScheme name="Simple Light">
      <a:dk1>
        <a:srgbClr val="000000"/>
      </a:dk1>
      <a:lt1>
        <a:srgbClr val="FFFFFF"/>
      </a:lt1>
      <a:dk2>
        <a:srgbClr val="F4EEE9"/>
      </a:dk2>
      <a:lt2>
        <a:srgbClr val="0F7FB7"/>
      </a:lt2>
      <a:accent1>
        <a:srgbClr val="FFC000"/>
      </a:accent1>
      <a:accent2>
        <a:srgbClr val="FC5C15"/>
      </a:accent2>
      <a:accent3>
        <a:srgbClr val="FFB6D6"/>
      </a:accent3>
      <a:accent4>
        <a:srgbClr val="FF887C"/>
      </a:accent4>
      <a:accent5>
        <a:srgbClr val="95C6E5"/>
      </a:accent5>
      <a:accent6>
        <a:srgbClr val="A3BF78"/>
      </a:accent6>
      <a:hlink>
        <a:srgbClr val="0F7F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